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0"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35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DFE06EC-C9AA-4275-99D1-F3E19AAE9B22}" type="datetimeFigureOut">
              <a:rPr lang="en-AU" smtClean="0"/>
              <a:t>27/06/2015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13965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FE06EC-C9AA-4275-99D1-F3E19AAE9B22}" type="datetimeFigureOut">
              <a:rPr lang="en-AU" smtClean="0"/>
              <a:t>27/06/2015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335022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FE06EC-C9AA-4275-99D1-F3E19AAE9B22}" type="datetimeFigureOut">
              <a:rPr lang="en-AU" smtClean="0"/>
              <a:t>27/06/2015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423537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FE06EC-C9AA-4275-99D1-F3E19AAE9B22}" type="datetimeFigureOut">
              <a:rPr lang="en-AU" smtClean="0"/>
              <a:t>27/06/2015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15944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E06EC-C9AA-4275-99D1-F3E19AAE9B22}" type="datetimeFigureOut">
              <a:rPr lang="en-AU" smtClean="0"/>
              <a:t>27/06/2015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258804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DFE06EC-C9AA-4275-99D1-F3E19AAE9B22}" type="datetimeFigureOut">
              <a:rPr lang="en-AU" smtClean="0"/>
              <a:t>27/06/2015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88386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DFE06EC-C9AA-4275-99D1-F3E19AAE9B22}" type="datetimeFigureOut">
              <a:rPr lang="en-AU" smtClean="0"/>
              <a:t>27/06/2015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386435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DFE06EC-C9AA-4275-99D1-F3E19AAE9B22}" type="datetimeFigureOut">
              <a:rPr lang="en-AU" smtClean="0"/>
              <a:t>27/06/2015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313217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E06EC-C9AA-4275-99D1-F3E19AAE9B22}" type="datetimeFigureOut">
              <a:rPr lang="en-AU" smtClean="0"/>
              <a:t>27/06/2015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12631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E06EC-C9AA-4275-99D1-F3E19AAE9B22}" type="datetimeFigureOut">
              <a:rPr lang="en-AU" smtClean="0"/>
              <a:t>27/06/2015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249032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E06EC-C9AA-4275-99D1-F3E19AAE9B22}" type="datetimeFigureOut">
              <a:rPr lang="en-AU" smtClean="0"/>
              <a:t>27/06/2015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55E52E-2D48-4858-B6AB-EEFF300D35D2}" type="slidenum">
              <a:rPr lang="en-AU" smtClean="0"/>
              <a:t>‹#›</a:t>
            </a:fld>
            <a:endParaRPr lang="en-AU"/>
          </a:p>
        </p:txBody>
      </p:sp>
    </p:spTree>
    <p:extLst>
      <p:ext uri="{BB962C8B-B14F-4D97-AF65-F5344CB8AC3E}">
        <p14:creationId xmlns:p14="http://schemas.microsoft.com/office/powerpoint/2010/main" val="215011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06EC-C9AA-4275-99D1-F3E19AAE9B22}" type="datetimeFigureOut">
              <a:rPr lang="en-AU" smtClean="0"/>
              <a:t>27/06/2015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5E52E-2D48-4858-B6AB-EEFF300D35D2}" type="slidenum">
              <a:rPr lang="en-AU" smtClean="0"/>
              <a:t>‹#›</a:t>
            </a:fld>
            <a:endParaRPr lang="en-AU"/>
          </a:p>
        </p:txBody>
      </p:sp>
    </p:spTree>
    <p:extLst>
      <p:ext uri="{BB962C8B-B14F-4D97-AF65-F5344CB8AC3E}">
        <p14:creationId xmlns:p14="http://schemas.microsoft.com/office/powerpoint/2010/main" val="108234421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11560" y="1988840"/>
            <a:ext cx="6835141" cy="1569660"/>
          </a:xfrm>
          <a:prstGeom prst="rect">
            <a:avLst/>
          </a:prstGeom>
          <a:noFill/>
        </p:spPr>
        <p:txBody>
          <a:bodyPr wrap="none" lIns="91440" tIns="45720" rIns="91440" bIns="45720">
            <a:spAutoFit/>
          </a:bodyPr>
          <a:lstStyle/>
          <a:p>
            <a:pPr algn="ct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Editing Skills </a:t>
            </a:r>
            <a:endPar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50" name="Picture 2" descr="C:\Users\Stephanie\Documents\2015\clipart\Frog clip art\FroggyFun_SpringDays_byScrappinDoodles\FroggyFun_SpringDays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980" y="3527065"/>
            <a:ext cx="400402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ephanie\Documents\2015\clipart\Garden clip art\Whimsical_Garden_by_ScrappinDoodles\wg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298316"/>
            <a:ext cx="728191" cy="5411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51132" y="5299634"/>
            <a:ext cx="1366687" cy="1558366"/>
            <a:chOff x="1351132" y="5299634"/>
            <a:chExt cx="1366687" cy="1558366"/>
          </a:xfrm>
        </p:grpSpPr>
        <p:pic>
          <p:nvPicPr>
            <p:cNvPr id="2052" name="Picture 4" descr="C:\Users\Stephanie\Documents\2015\clipart\Garden clip art\Whimsical_Garden_by_ScrappinDoodles\wg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132" y="5589240"/>
              <a:ext cx="418814" cy="126876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phanie\Documents\2015\clipart\Garden clip art\Whimsical_Garden_by_ScrappinDoodles\wg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172" y="5877272"/>
              <a:ext cx="386326" cy="9807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phanie\Documents\2015\clipart\Garden clip art\Whimsical_Doodles_2\wd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063" y="5299634"/>
              <a:ext cx="536756" cy="1507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020222" y="5901012"/>
            <a:ext cx="845884" cy="956988"/>
            <a:chOff x="1351132" y="5299634"/>
            <a:chExt cx="1366687" cy="1558366"/>
          </a:xfrm>
        </p:grpSpPr>
        <p:pic>
          <p:nvPicPr>
            <p:cNvPr id="13" name="Picture 4" descr="C:\Users\Stephanie\Documents\2015\clipart\Garden clip art\Whimsical_Garden_by_ScrappinDoodles\w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1132" y="5589240"/>
              <a:ext cx="418814"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Stephanie\Documents\2015\clipart\Garden clip art\Whimsical_Garden_by_ScrappinDoodles\wg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1172" y="5877272"/>
              <a:ext cx="386326" cy="9807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Stephanie\Documents\2015\clipart\Garden clip art\Whimsical_Doodles_2\wd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63" y="5299634"/>
              <a:ext cx="536756" cy="1507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flipH="1">
            <a:off x="1110916" y="5727684"/>
            <a:ext cx="790800" cy="1141264"/>
            <a:chOff x="1351132" y="5299634"/>
            <a:chExt cx="1366687" cy="1558366"/>
          </a:xfrm>
        </p:grpSpPr>
        <p:pic>
          <p:nvPicPr>
            <p:cNvPr id="17" name="Picture 4" descr="C:\Users\Stephanie\Documents\2015\clipart\Garden clip art\Whimsical_Garden_by_ScrappinDoodles\wg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51132" y="5589240"/>
              <a:ext cx="418814"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Stephanie\Documents\2015\clipart\Garden clip art\Whimsical_Garden_by_ScrappinDoodles\w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1172" y="5877272"/>
              <a:ext cx="386326" cy="9807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Stephanie\Documents\2015\clipart\Garden clip art\Whimsical_Doodles_2\wd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1063" y="5299634"/>
              <a:ext cx="536756" cy="15075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5" name="Picture 7" descr="C:\Users\Stephanie\Documents\2015\clipart\Garden clip art\Whimsical_Doodles_2\wd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5662471">
            <a:off x="7764985" y="89369"/>
            <a:ext cx="1148847" cy="11324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8587549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312876" cy="5078313"/>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4</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for the beginning of sentences, </a:t>
            </a:r>
            <a:r>
              <a:rPr lang="en-AU" sz="2000" b="1" dirty="0" smtClean="0">
                <a:solidFill>
                  <a:schemeClr val="bg2">
                    <a:lumMod val="40000"/>
                    <a:lumOff val="60000"/>
                  </a:schemeClr>
                </a:solidFill>
                <a:latin typeface="Bookman Old Style" panose="02050604050505020204" pitchFamily="18" charset="0"/>
              </a:rPr>
              <a:t>4  proper noun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6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635896" y="260648"/>
            <a:ext cx="5364088" cy="5170646"/>
          </a:xfrm>
          <a:prstGeom prst="rect">
            <a:avLst/>
          </a:prstGeom>
          <a:noFill/>
        </p:spPr>
        <p:txBody>
          <a:bodyPr wrap="square" rtlCol="0">
            <a:spAutoFit/>
          </a:bodyPr>
          <a:lstStyle/>
          <a:p>
            <a:pPr algn="ctr" fontAlgn="base" hangingPunct="0"/>
            <a:r>
              <a:rPr lang="en-US" sz="2400" b="1" u="sng" dirty="0" smtClean="0"/>
              <a:t>Australia</a:t>
            </a:r>
          </a:p>
          <a:p>
            <a:pPr algn="ctr" fontAlgn="base" hangingPunct="0"/>
            <a:endParaRPr lang="en-US" sz="2400" b="1" u="sng" dirty="0" smtClean="0"/>
          </a:p>
          <a:p>
            <a:pPr algn="just" fontAlgn="base" hangingPunct="0"/>
            <a:r>
              <a:rPr lang="en-US" sz="2400" dirty="0" smtClean="0"/>
              <a:t>australia </a:t>
            </a:r>
            <a:r>
              <a:rPr lang="en-US" sz="2400" dirty="0"/>
              <a:t>is the sixth largest country in the </a:t>
            </a:r>
            <a:r>
              <a:rPr lang="en-US" sz="2400" dirty="0" smtClean="0"/>
              <a:t>world it </a:t>
            </a:r>
            <a:r>
              <a:rPr lang="en-US" sz="2400" dirty="0"/>
              <a:t>is the only continent that is not divided into more than one </a:t>
            </a:r>
            <a:r>
              <a:rPr lang="en-US" sz="2400" dirty="0" smtClean="0"/>
              <a:t>country as australia </a:t>
            </a:r>
            <a:r>
              <a:rPr lang="en-US" sz="2400" dirty="0"/>
              <a:t>is such a big country it is divided into large sections called </a:t>
            </a:r>
            <a:r>
              <a:rPr lang="en-US" sz="2400" dirty="0" smtClean="0"/>
              <a:t>states </a:t>
            </a:r>
            <a:r>
              <a:rPr lang="en-US" sz="2400" dirty="0"/>
              <a:t>and </a:t>
            </a:r>
            <a:r>
              <a:rPr lang="en-US" sz="2400" dirty="0" smtClean="0"/>
              <a:t>territories </a:t>
            </a:r>
            <a:endParaRPr lang="en-AU" sz="2400" dirty="0"/>
          </a:p>
          <a:p>
            <a:pPr algn="just" fontAlgn="base" hangingPunct="0"/>
            <a:r>
              <a:rPr lang="en-US" sz="2400" dirty="0"/>
              <a:t> </a:t>
            </a:r>
            <a:endParaRPr lang="en-AU" sz="2400" dirty="0"/>
          </a:p>
          <a:p>
            <a:pPr algn="just" fontAlgn="base" hangingPunct="0"/>
            <a:r>
              <a:rPr lang="en-US" sz="2400" dirty="0" smtClean="0"/>
              <a:t>australia’s </a:t>
            </a:r>
            <a:r>
              <a:rPr lang="en-US" sz="2400" dirty="0"/>
              <a:t>capital city is </a:t>
            </a:r>
            <a:r>
              <a:rPr lang="en-US" sz="2400" dirty="0" smtClean="0"/>
              <a:t>canberra there </a:t>
            </a:r>
            <a:r>
              <a:rPr lang="en-US" sz="2400" dirty="0"/>
              <a:t>are cities in all of the </a:t>
            </a:r>
            <a:r>
              <a:rPr lang="en-US" sz="2400" dirty="0" smtClean="0"/>
              <a:t>states </a:t>
            </a:r>
            <a:r>
              <a:rPr lang="en-US" sz="2400" dirty="0"/>
              <a:t>and </a:t>
            </a:r>
            <a:r>
              <a:rPr lang="en-US" sz="2400" dirty="0" smtClean="0"/>
              <a:t>territories each </a:t>
            </a:r>
            <a:r>
              <a:rPr lang="en-US" sz="2400" dirty="0"/>
              <a:t>state and territory has its own capital </a:t>
            </a:r>
            <a:r>
              <a:rPr lang="en-US" sz="2400" dirty="0" smtClean="0"/>
              <a:t>city</a:t>
            </a:r>
            <a:endParaRPr lang="en-AU" sz="2400" dirty="0"/>
          </a:p>
          <a:p>
            <a:pPr algn="just"/>
            <a:endParaRPr lang="en-AU" dirty="0"/>
          </a:p>
        </p:txBody>
      </p:sp>
      <p:pic>
        <p:nvPicPr>
          <p:cNvPr id="10242" name="Picture 2" descr="C:\Users\Stephanie\Documents\2015\clipart\Frog clip art\Sunflower_Frogs_by_ScrappinDoodles\sunflower_frog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222872"/>
            <a:ext cx="1259632" cy="1528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4069371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19" y="6132034"/>
            <a:ext cx="2385267" cy="6172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855722"/>
            <a:ext cx="949046" cy="949046"/>
          </a:xfrm>
          <a:prstGeom prst="rect">
            <a:avLst/>
          </a:prstGeom>
        </p:spPr>
      </p:pic>
      <p:sp>
        <p:nvSpPr>
          <p:cNvPr id="8" name="TextBox 7"/>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pic>
        <p:nvPicPr>
          <p:cNvPr id="11266" name="Picture 2" descr="C:\Users\Stephanie\Documents\2015\clipart\Frog clip art\FroggyFun_SpringDays_byScrappinDoodles\FroggyFun_SpringDay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849738"/>
            <a:ext cx="4287657" cy="500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73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358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19"/>
            <a:ext cx="2430016" cy="4216539"/>
          </a:xfrm>
          <a:prstGeom prst="rect">
            <a:avLst/>
          </a:prstGeom>
          <a:noFill/>
        </p:spPr>
        <p:txBody>
          <a:bodyPr wrap="square" rtlCol="0">
            <a:spAutoFit/>
          </a:bodyPr>
          <a:lstStyle/>
          <a:p>
            <a:pPr algn="just"/>
            <a:r>
              <a:rPr lang="en-AU" sz="1600" b="1" dirty="0" smtClean="0">
                <a:latin typeface="Bookman Old Style" panose="02050604050505020204" pitchFamily="18" charset="0"/>
              </a:rPr>
              <a:t>A sentence begins with a capital letter and ends with a full stop. </a:t>
            </a:r>
            <a:endParaRPr lang="en-AU" sz="1600" dirty="0" smtClean="0">
              <a:latin typeface="Bookman Old Style" panose="02050604050505020204" pitchFamily="18" charset="0"/>
            </a:endParaRPr>
          </a:p>
          <a:p>
            <a:pPr algn="just"/>
            <a:endParaRPr lang="en-AU" dirty="0">
              <a:latin typeface="Bookman Old Style" panose="02050604050505020204" pitchFamily="18" charset="0"/>
            </a:endParaRPr>
          </a:p>
          <a:p>
            <a:pPr algn="just"/>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6</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a:latin typeface="Bookman Old Style" panose="02050604050505020204" pitchFamily="18" charset="0"/>
              </a:rPr>
              <a:t>and </a:t>
            </a:r>
            <a:r>
              <a:rPr lang="en-AU" sz="2000" b="1" dirty="0" smtClean="0">
                <a:solidFill>
                  <a:srgbClr val="FFC000"/>
                </a:solidFill>
                <a:latin typeface="Bookman Old Style" panose="02050604050505020204" pitchFamily="18" charset="0"/>
              </a:rPr>
              <a:t>6 full stops.</a:t>
            </a:r>
            <a:endParaRPr lang="en-AU" sz="2000" b="1" dirty="0" smtClean="0">
              <a:solidFill>
                <a:schemeClr val="accent5">
                  <a:lumMod val="60000"/>
                  <a:lumOff val="40000"/>
                </a:schemeClr>
              </a:solidFill>
              <a:latin typeface="Bookman Old Style" panose="02050604050505020204" pitchFamily="18" charset="0"/>
            </a:endParaRPr>
          </a:p>
          <a:p>
            <a:pPr algn="just"/>
            <a:endParaRPr lang="en-AU" dirty="0">
              <a:latin typeface="Bookman Old Style" panose="02050604050505020204" pitchFamily="18" charset="0"/>
            </a:endParaRPr>
          </a:p>
          <a:p>
            <a:pPr algn="just"/>
            <a:endParaRPr lang="en-AU" b="1" dirty="0" smtClean="0">
              <a:latin typeface="Bookman Old Style" panose="02050604050505020204" pitchFamily="18" charset="0"/>
            </a:endParaRPr>
          </a:p>
          <a:p>
            <a:pPr algn="just"/>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4" name="TextBox 3"/>
          <p:cNvSpPr txBox="1"/>
          <p:nvPr/>
        </p:nvSpPr>
        <p:spPr>
          <a:xfrm>
            <a:off x="3707904" y="332655"/>
            <a:ext cx="5112568" cy="5632311"/>
          </a:xfrm>
          <a:prstGeom prst="rect">
            <a:avLst/>
          </a:prstGeom>
          <a:noFill/>
        </p:spPr>
        <p:txBody>
          <a:bodyPr wrap="square" rtlCol="0">
            <a:spAutoFit/>
          </a:bodyPr>
          <a:lstStyle/>
          <a:p>
            <a:pPr algn="ctr"/>
            <a:r>
              <a:rPr lang="en-AU" sz="2400" b="1" u="sng" dirty="0" smtClean="0"/>
              <a:t>The echidna</a:t>
            </a:r>
          </a:p>
          <a:p>
            <a:endParaRPr lang="en-AU" sz="2400" dirty="0"/>
          </a:p>
          <a:p>
            <a:r>
              <a:rPr lang="en-AU" sz="2400" dirty="0" smtClean="0"/>
              <a:t>the </a:t>
            </a:r>
            <a:r>
              <a:rPr lang="en-AU" sz="2400" dirty="0"/>
              <a:t>echidna </a:t>
            </a:r>
            <a:r>
              <a:rPr lang="en-AU" sz="2400" dirty="0" smtClean="0"/>
              <a:t>also called the</a:t>
            </a:r>
            <a:r>
              <a:rPr lang="en-AU" sz="2400" dirty="0"/>
              <a:t> </a:t>
            </a:r>
            <a:r>
              <a:rPr lang="en-AU" sz="2400" dirty="0" smtClean="0"/>
              <a:t> </a:t>
            </a:r>
            <a:r>
              <a:rPr lang="en-AU" sz="2400" dirty="0"/>
              <a:t>anteater,</a:t>
            </a:r>
            <a:r>
              <a:rPr lang="en-AU" sz="2400" i="1" dirty="0"/>
              <a:t>  </a:t>
            </a:r>
            <a:r>
              <a:rPr lang="en-AU" sz="2400" dirty="0"/>
              <a:t>belongs to a special group of mammals called </a:t>
            </a:r>
            <a:r>
              <a:rPr lang="en-AU" sz="2400" dirty="0" err="1" smtClean="0"/>
              <a:t>monotremes</a:t>
            </a:r>
            <a:r>
              <a:rPr lang="en-AU" sz="2400" dirty="0" smtClean="0"/>
              <a:t> echidnas </a:t>
            </a:r>
            <a:r>
              <a:rPr lang="en-AU" sz="2400" dirty="0"/>
              <a:t>have hair and spikes on their </a:t>
            </a:r>
            <a:r>
              <a:rPr lang="en-AU" sz="2400" dirty="0" smtClean="0"/>
              <a:t>body they </a:t>
            </a:r>
            <a:r>
              <a:rPr lang="en-AU" sz="2400" dirty="0"/>
              <a:t>have big, strong claws for </a:t>
            </a:r>
            <a:r>
              <a:rPr lang="en-AU" sz="2400" dirty="0" smtClean="0"/>
              <a:t>digging echidnas </a:t>
            </a:r>
            <a:r>
              <a:rPr lang="en-AU" sz="2400" dirty="0"/>
              <a:t>live in thick forests </a:t>
            </a:r>
            <a:r>
              <a:rPr lang="en-AU" sz="2400" dirty="0" smtClean="0"/>
              <a:t>echidnas </a:t>
            </a:r>
            <a:r>
              <a:rPr lang="en-AU" sz="2400" dirty="0"/>
              <a:t>grow to be about 40 centimetres </a:t>
            </a:r>
            <a:r>
              <a:rPr lang="en-AU" sz="2400" dirty="0" smtClean="0"/>
              <a:t>long they </a:t>
            </a:r>
            <a:r>
              <a:rPr lang="en-AU" sz="2400" dirty="0"/>
              <a:t>weigh about 8 </a:t>
            </a:r>
            <a:r>
              <a:rPr lang="en-AU" sz="2400" dirty="0" smtClean="0"/>
              <a:t>kilograms </a:t>
            </a:r>
            <a:r>
              <a:rPr lang="en-AU" sz="2400" dirty="0"/>
              <a:t>   </a:t>
            </a:r>
            <a:r>
              <a:rPr lang="en-AU" sz="2400" dirty="0" smtClean="0"/>
              <a:t>the </a:t>
            </a:r>
            <a:r>
              <a:rPr lang="en-AU" sz="2400" dirty="0"/>
              <a:t>echidna has a snout and a long sticky tongue </a:t>
            </a:r>
            <a:r>
              <a:rPr lang="en-AU" sz="2400" dirty="0" smtClean="0"/>
              <a:t> which is uses to catch ants and termites</a:t>
            </a:r>
            <a:endParaRPr lang="en-AU" sz="2400" dirty="0"/>
          </a:p>
          <a:p>
            <a:pPr algn="just"/>
            <a:endParaRPr lang="en-AU" sz="2400" dirty="0"/>
          </a:p>
          <a:p>
            <a:pPr algn="just"/>
            <a:endParaRPr lang="en-AU" sz="2400" b="1" dirty="0"/>
          </a:p>
        </p:txBody>
      </p:sp>
      <p:sp>
        <p:nvSpPr>
          <p:cNvPr id="8" name="TextBox 7"/>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3536653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430016" cy="3939540"/>
          </a:xfrm>
          <a:prstGeom prst="rect">
            <a:avLst/>
          </a:prstGeom>
          <a:noFill/>
        </p:spPr>
        <p:txBody>
          <a:bodyPr wrap="square" rtlCol="0">
            <a:spAutoFit/>
          </a:bodyPr>
          <a:lstStyle/>
          <a:p>
            <a:pPr algn="just"/>
            <a:r>
              <a:rPr lang="en-AU" sz="1600" b="1" dirty="0" smtClean="0">
                <a:latin typeface="Bookman Old Style" panose="02050604050505020204" pitchFamily="18" charset="0"/>
              </a:rPr>
              <a:t>A sentence begins with a capital letter and ends with a full stop. </a:t>
            </a:r>
            <a:endParaRPr lang="en-AU" sz="1600" dirty="0" smtClean="0">
              <a:latin typeface="Bookman Old Style" panose="02050604050505020204" pitchFamily="18" charset="0"/>
            </a:endParaRPr>
          </a:p>
          <a:p>
            <a:pPr algn="just"/>
            <a:endParaRPr lang="en-AU" dirty="0">
              <a:latin typeface="Bookman Old Style" panose="02050604050505020204" pitchFamily="18" charset="0"/>
            </a:endParaRPr>
          </a:p>
          <a:p>
            <a:pPr algn="just"/>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4</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4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pPr algn="just"/>
            <a:endParaRPr lang="en-AU" b="1" dirty="0" smtClean="0">
              <a:latin typeface="Bookman Old Style" panose="02050604050505020204" pitchFamily="18" charset="0"/>
            </a:endParaRPr>
          </a:p>
          <a:p>
            <a:pPr algn="just"/>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779912" y="476672"/>
            <a:ext cx="5184576" cy="4154984"/>
          </a:xfrm>
          <a:prstGeom prst="rect">
            <a:avLst/>
          </a:prstGeom>
          <a:noFill/>
        </p:spPr>
        <p:txBody>
          <a:bodyPr wrap="square" rtlCol="0">
            <a:spAutoFit/>
          </a:bodyPr>
          <a:lstStyle/>
          <a:p>
            <a:pPr algn="ctr"/>
            <a:r>
              <a:rPr lang="en-AU" sz="2400" b="1" u="sng" dirty="0" smtClean="0"/>
              <a:t>How plants grow</a:t>
            </a:r>
          </a:p>
          <a:p>
            <a:endParaRPr lang="en-AU" sz="2400" b="1" u="sng" dirty="0"/>
          </a:p>
          <a:p>
            <a:pPr algn="just"/>
            <a:r>
              <a:rPr lang="en-AU" sz="2400" dirty="0" smtClean="0"/>
              <a:t>when </a:t>
            </a:r>
            <a:r>
              <a:rPr lang="en-AU" sz="2400" dirty="0"/>
              <a:t>seeds are planted, they first grow </a:t>
            </a:r>
            <a:r>
              <a:rPr lang="en-AU" sz="2400" dirty="0" smtClean="0"/>
              <a:t>roots once </a:t>
            </a:r>
            <a:r>
              <a:rPr lang="en-AU" sz="2400" dirty="0"/>
              <a:t>these roots take hold, a small plant will begin to emerge and eventually break through the </a:t>
            </a:r>
            <a:r>
              <a:rPr lang="en-AU" sz="2400" dirty="0" smtClean="0"/>
              <a:t>soil when </a:t>
            </a:r>
            <a:r>
              <a:rPr lang="en-AU" sz="2400" dirty="0"/>
              <a:t>this happens, we say that the seed has sprouted </a:t>
            </a:r>
            <a:r>
              <a:rPr lang="en-AU" sz="2400" dirty="0" smtClean="0"/>
              <a:t>in </a:t>
            </a:r>
            <a:r>
              <a:rPr lang="en-AU" sz="2400" dirty="0"/>
              <a:t>order for seeds to grow into plants, they need soil containing nutrients, water, sunlight, the right temperature, room to grow, and </a:t>
            </a:r>
            <a:r>
              <a:rPr lang="en-AU" sz="2400" dirty="0" smtClean="0"/>
              <a:t>time</a:t>
            </a:r>
            <a:endParaRPr lang="en-AU" sz="2400" dirty="0"/>
          </a:p>
        </p:txBody>
      </p:sp>
      <p:pic>
        <p:nvPicPr>
          <p:cNvPr id="3074" name="Picture 2" descr="C:\Users\Stephanie\Documents\2015\clipart\Frog clip art\FroggyFun_SpringDays_byScrappinDoodles\FroggyFun_SpringDays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139" y="5181984"/>
            <a:ext cx="1709241" cy="16760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ephanie\Documents\2015\clipart\Frog clip art\FroggyFun_SpringDays_byScrappinDoodles\FroggyFun_SpringDays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232" y="4671786"/>
            <a:ext cx="1871188" cy="2146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1752996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312876" cy="5078313"/>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9</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for the beginning of sentences and proper noun</a:t>
            </a:r>
            <a:r>
              <a:rPr lang="en-AU" sz="2000" b="1" dirty="0" smtClean="0">
                <a:solidFill>
                  <a:srgbClr val="FFFF00"/>
                </a:solidFill>
                <a:latin typeface="Bookman Old Style" panose="02050604050505020204" pitchFamily="18" charset="0"/>
              </a:rPr>
              <a:t>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7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4" name="TextBox 3"/>
          <p:cNvSpPr txBox="1"/>
          <p:nvPr/>
        </p:nvSpPr>
        <p:spPr>
          <a:xfrm>
            <a:off x="3507951" y="435255"/>
            <a:ext cx="5328592" cy="4893647"/>
          </a:xfrm>
          <a:prstGeom prst="rect">
            <a:avLst/>
          </a:prstGeom>
          <a:noFill/>
        </p:spPr>
        <p:txBody>
          <a:bodyPr wrap="square" rtlCol="0">
            <a:spAutoFit/>
          </a:bodyPr>
          <a:lstStyle/>
          <a:p>
            <a:pPr algn="ctr"/>
            <a:r>
              <a:rPr lang="en-AU" sz="2400" b="1" u="sng" dirty="0" smtClean="0"/>
              <a:t>Steph’s dance report</a:t>
            </a:r>
          </a:p>
          <a:p>
            <a:pPr algn="just"/>
            <a:endParaRPr lang="en-AU" sz="2400" dirty="0"/>
          </a:p>
          <a:p>
            <a:pPr algn="just"/>
            <a:r>
              <a:rPr lang="en-AU" sz="2400" dirty="0" smtClean="0"/>
              <a:t>Steph is a polite student who always does her best she always follows the class rules and listens well when her teacher is speaking sometimes she finds it hard to move in time to the music although she is getting better at this every day steph’s arm movements are very good next year, she will need to work on coordinating her whole body movements</a:t>
            </a:r>
          </a:p>
          <a:p>
            <a:pPr algn="just"/>
            <a:endParaRPr lang="en-AU" sz="2400" dirty="0" smtClean="0"/>
          </a:p>
          <a:p>
            <a:pPr algn="just"/>
            <a:r>
              <a:rPr lang="en-AU" sz="2400" dirty="0" smtClean="0"/>
              <a:t>well done steph! keep trying hard</a:t>
            </a:r>
            <a:endParaRPr lang="en-AU" sz="2400" dirty="0"/>
          </a:p>
        </p:txBody>
      </p:sp>
      <p:pic>
        <p:nvPicPr>
          <p:cNvPr id="4098" name="Picture 2" descr="C:\Users\Stephanie\Documents\2015\clipart\Frog clip art\Froggy_Friends_by_ScrappinDoodles\frog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19170" y="5157192"/>
            <a:ext cx="1545315" cy="17008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1003431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312876" cy="5078313"/>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5</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for the beginning of sentences, </a:t>
            </a:r>
            <a:r>
              <a:rPr lang="en-AU" sz="2000" b="1" dirty="0" smtClean="0">
                <a:solidFill>
                  <a:schemeClr val="bg2">
                    <a:lumMod val="40000"/>
                    <a:lumOff val="60000"/>
                  </a:schemeClr>
                </a:solidFill>
                <a:latin typeface="Bookman Old Style" panose="02050604050505020204" pitchFamily="18" charset="0"/>
              </a:rPr>
              <a:t>1  proper noun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5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4" name="TextBox 3"/>
          <p:cNvSpPr txBox="1"/>
          <p:nvPr/>
        </p:nvSpPr>
        <p:spPr>
          <a:xfrm>
            <a:off x="3707904" y="404664"/>
            <a:ext cx="5184576" cy="4401205"/>
          </a:xfrm>
          <a:prstGeom prst="rect">
            <a:avLst/>
          </a:prstGeom>
          <a:noFill/>
        </p:spPr>
        <p:txBody>
          <a:bodyPr wrap="square" rtlCol="0">
            <a:spAutoFit/>
          </a:bodyPr>
          <a:lstStyle/>
          <a:p>
            <a:pPr algn="ctr"/>
            <a:r>
              <a:rPr lang="en-AU" sz="2800" b="1" u="sng" dirty="0" smtClean="0"/>
              <a:t>The blue whale</a:t>
            </a:r>
          </a:p>
          <a:p>
            <a:endParaRPr lang="en-AU" sz="2800" dirty="0"/>
          </a:p>
          <a:p>
            <a:pPr algn="just"/>
            <a:r>
              <a:rPr lang="en-AU" sz="2800" dirty="0" smtClean="0"/>
              <a:t>a blue whale is the largest animal on earth a blue whale can grow to about the size of a large dinosaur they can dive very deep in the ocean blue whales can hold their breathe for a very long time in the water their skin looks blue, but it is pale grey</a:t>
            </a:r>
            <a:endParaRPr lang="en-AU" sz="2800" dirty="0"/>
          </a:p>
        </p:txBody>
      </p:sp>
      <p:pic>
        <p:nvPicPr>
          <p:cNvPr id="6146" name="Picture 2" descr="C:\Users\Stephanie\Documents\2015\clipart\Frog clip art\Froggy_Friends_by_ScrappinDoodles\frog_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774791"/>
            <a:ext cx="2059438" cy="22101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2327594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312876" cy="5078313"/>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15</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for the beginning of sentences and proper noun</a:t>
            </a:r>
            <a:r>
              <a:rPr lang="en-AU" sz="2000" b="1" dirty="0" smtClean="0">
                <a:solidFill>
                  <a:srgbClr val="FFFF00"/>
                </a:solidFill>
                <a:latin typeface="Bookman Old Style" panose="02050604050505020204" pitchFamily="18" charset="0"/>
              </a:rPr>
              <a:t>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11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635896" y="188640"/>
            <a:ext cx="5328592" cy="5632311"/>
          </a:xfrm>
          <a:prstGeom prst="rect">
            <a:avLst/>
          </a:prstGeom>
          <a:noFill/>
        </p:spPr>
        <p:txBody>
          <a:bodyPr wrap="square" rtlCol="0">
            <a:spAutoFit/>
          </a:bodyPr>
          <a:lstStyle/>
          <a:p>
            <a:pPr algn="ctr"/>
            <a:r>
              <a:rPr lang="en-AU" sz="2400" b="1" u="sng" dirty="0" smtClean="0"/>
              <a:t>Leanne’s birthday</a:t>
            </a:r>
          </a:p>
          <a:p>
            <a:endParaRPr lang="en-AU" sz="2400" dirty="0"/>
          </a:p>
          <a:p>
            <a:r>
              <a:rPr lang="en-AU" sz="2400" dirty="0" smtClean="0"/>
              <a:t>leanne wanted a pony for her birthday she had seen the one she wanted at the local farm she showed the pony to her mother “the yard is too small for a pony”, mum said leanne was sad on her birthday, leanne woke up early there was a big box on her bed mum and dad came into her room “Happy Birthday!” they said “We know you wanted  a pony but we think you will like what you have just as much.” leanne opened the box and out jumped a little puppy leanne was very happy!</a:t>
            </a:r>
            <a:endParaRPr lang="en-AU" sz="2400" dirty="0"/>
          </a:p>
        </p:txBody>
      </p:sp>
      <p:pic>
        <p:nvPicPr>
          <p:cNvPr id="5122" name="Picture 2" descr="C:\Users\Stephanie\Documents\2015\clipart\Frog clip art\Froggy_Friends_by_ScrappinDoodles\frog_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60867" y="5367675"/>
            <a:ext cx="1683133" cy="1502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1240141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312876" cy="4154984"/>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22</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a:t>
            </a:r>
            <a:r>
              <a:rPr lang="en-AU" sz="2000" dirty="0" smtClean="0">
                <a:latin typeface="Bookman Old Style" panose="02050604050505020204" pitchFamily="18" charset="0"/>
              </a:rPr>
              <a:t> and </a:t>
            </a:r>
            <a:r>
              <a:rPr lang="en-AU" sz="2000" b="1" dirty="0" smtClean="0">
                <a:solidFill>
                  <a:srgbClr val="FFC000"/>
                </a:solidFill>
                <a:latin typeface="Bookman Old Style" panose="02050604050505020204" pitchFamily="18" charset="0"/>
              </a:rPr>
              <a:t>3 full stops.</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563888" y="332656"/>
            <a:ext cx="5436096" cy="3785652"/>
          </a:xfrm>
          <a:prstGeom prst="rect">
            <a:avLst/>
          </a:prstGeom>
          <a:noFill/>
        </p:spPr>
        <p:txBody>
          <a:bodyPr wrap="square" rtlCol="0">
            <a:spAutoFit/>
          </a:bodyPr>
          <a:lstStyle/>
          <a:p>
            <a:pPr algn="ctr"/>
            <a:r>
              <a:rPr lang="en-AU" sz="2400" b="1" u="sng" dirty="0" smtClean="0"/>
              <a:t>The Blue Mountains</a:t>
            </a:r>
          </a:p>
          <a:p>
            <a:endParaRPr lang="en-AU" sz="2400" dirty="0"/>
          </a:p>
          <a:p>
            <a:r>
              <a:rPr lang="en-AU" sz="2400" dirty="0" smtClean="0"/>
              <a:t>the blue mountains </a:t>
            </a:r>
            <a:r>
              <a:rPr lang="en-AU" sz="2400" dirty="0"/>
              <a:t>are a mountainous region in </a:t>
            </a:r>
            <a:r>
              <a:rPr lang="en-AU" sz="2400" dirty="0" smtClean="0"/>
              <a:t>new south wales </a:t>
            </a:r>
            <a:endParaRPr lang="en-AU" sz="2400" dirty="0"/>
          </a:p>
          <a:p>
            <a:r>
              <a:rPr lang="en-AU" sz="2400" dirty="0" smtClean="0"/>
              <a:t>they </a:t>
            </a:r>
            <a:r>
              <a:rPr lang="en-AU" sz="2400" dirty="0"/>
              <a:t>are part of the </a:t>
            </a:r>
            <a:r>
              <a:rPr lang="en-AU" sz="2400" dirty="0" smtClean="0"/>
              <a:t>great dividing range </a:t>
            </a:r>
            <a:r>
              <a:rPr lang="en-AU" sz="2400" dirty="0"/>
              <a:t>which runs from </a:t>
            </a:r>
            <a:r>
              <a:rPr lang="en-AU" sz="2400" dirty="0" smtClean="0"/>
              <a:t>queensland</a:t>
            </a:r>
            <a:r>
              <a:rPr lang="en-AU" sz="2400" dirty="0"/>
              <a:t>, through </a:t>
            </a:r>
            <a:r>
              <a:rPr lang="en-AU" sz="2400" dirty="0" smtClean="0"/>
              <a:t>new south wales </a:t>
            </a:r>
            <a:r>
              <a:rPr lang="en-AU" sz="2400" dirty="0"/>
              <a:t>and the </a:t>
            </a:r>
            <a:r>
              <a:rPr lang="en-AU" sz="2400" dirty="0" smtClean="0"/>
              <a:t>australian capital territory </a:t>
            </a:r>
            <a:r>
              <a:rPr lang="en-AU" sz="2400" dirty="0"/>
              <a:t>into </a:t>
            </a:r>
            <a:r>
              <a:rPr lang="en-AU" sz="2400" dirty="0" smtClean="0"/>
              <a:t>victoria</a:t>
            </a:r>
            <a:endParaRPr lang="en-AU" sz="2400" dirty="0"/>
          </a:p>
          <a:p>
            <a:r>
              <a:rPr lang="en-AU" sz="2400" dirty="0" smtClean="0"/>
              <a:t>the blue mountains </a:t>
            </a:r>
            <a:r>
              <a:rPr lang="en-AU" sz="2400" dirty="0"/>
              <a:t>are located 60 kilometres west of </a:t>
            </a:r>
            <a:r>
              <a:rPr lang="en-AU" sz="2400" dirty="0" smtClean="0"/>
              <a:t>sydney</a:t>
            </a:r>
            <a:endParaRPr lang="en-AU" sz="2400" dirty="0"/>
          </a:p>
        </p:txBody>
      </p:sp>
      <p:pic>
        <p:nvPicPr>
          <p:cNvPr id="7170" name="Picture 2" descr="C:\Users\Stephanie\Documents\2015\clipart\Frog clip art\FroggyFun_SpringDays_byScrappinDoodles\FroggyFun_SpringDay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64288" y="4489101"/>
            <a:ext cx="1971172" cy="23427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1232" y="6504562"/>
            <a:ext cx="1986203"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spTree>
    <p:extLst>
      <p:ext uri="{BB962C8B-B14F-4D97-AF65-F5344CB8AC3E}">
        <p14:creationId xmlns:p14="http://schemas.microsoft.com/office/powerpoint/2010/main" val="2643542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528900" cy="5139869"/>
          </a:xfrm>
          <a:prstGeom prst="rect">
            <a:avLst/>
          </a:prstGeom>
          <a:noFill/>
        </p:spPr>
        <p:txBody>
          <a:bodyPr wrap="square" rtlCol="0">
            <a:spAutoFit/>
          </a:bodyPr>
          <a:lstStyle/>
          <a:p>
            <a:r>
              <a:rPr lang="en-AU" sz="1600" b="1" dirty="0" smtClean="0">
                <a:latin typeface="Bookman Old Style" panose="02050604050505020204" pitchFamily="18" charset="0"/>
              </a:rPr>
              <a:t>The names of people are proper nouns. Proper nouns begin with a capital letter</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6</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 </a:t>
            </a:r>
            <a:r>
              <a:rPr lang="en-AU" sz="2000" dirty="0" smtClean="0">
                <a:latin typeface="Bookman Old Style" panose="02050604050505020204" pitchFamily="18" charset="0"/>
              </a:rPr>
              <a:t>and </a:t>
            </a:r>
            <a:r>
              <a:rPr lang="en-AU" sz="2000" b="1" dirty="0" smtClean="0">
                <a:solidFill>
                  <a:srgbClr val="FFC000"/>
                </a:solidFill>
                <a:latin typeface="Bookman Old Style" panose="02050604050505020204" pitchFamily="18" charset="0"/>
              </a:rPr>
              <a:t>5 full stops. </a:t>
            </a:r>
            <a:r>
              <a:rPr lang="en-AU" sz="2000" b="1" dirty="0" smtClean="0">
                <a:latin typeface="Bookman Old Style" panose="02050604050505020204" pitchFamily="18" charset="0"/>
              </a:rPr>
              <a:t>One </a:t>
            </a:r>
            <a:r>
              <a:rPr lang="en-AU" sz="2000" dirty="0" smtClean="0">
                <a:latin typeface="Bookman Old Style" panose="02050604050505020204" pitchFamily="18" charset="0"/>
              </a:rPr>
              <a:t>word is a special proper noun and also needs a </a:t>
            </a:r>
            <a:r>
              <a:rPr lang="en-AU" sz="2000" b="1" dirty="0" smtClean="0">
                <a:latin typeface="Bookman Old Style" panose="02050604050505020204" pitchFamily="18" charset="0"/>
              </a:rPr>
              <a:t>capital letter</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635896" y="188640"/>
            <a:ext cx="5328592" cy="4524315"/>
          </a:xfrm>
          <a:prstGeom prst="rect">
            <a:avLst/>
          </a:prstGeom>
          <a:noFill/>
        </p:spPr>
        <p:txBody>
          <a:bodyPr wrap="square" rtlCol="0">
            <a:spAutoFit/>
          </a:bodyPr>
          <a:lstStyle/>
          <a:p>
            <a:pPr algn="ctr"/>
            <a:r>
              <a:rPr lang="en-AU" dirty="0" smtClean="0"/>
              <a:t> </a:t>
            </a:r>
            <a:r>
              <a:rPr lang="en-AU" sz="2400" b="1" u="sng" dirty="0" smtClean="0"/>
              <a:t>Sun protection is important!</a:t>
            </a:r>
          </a:p>
          <a:p>
            <a:pPr algn="ctr"/>
            <a:endParaRPr lang="en-AU" sz="2400" b="1" u="sng" dirty="0"/>
          </a:p>
          <a:p>
            <a:r>
              <a:rPr lang="en-AU" sz="2400" dirty="0" smtClean="0"/>
              <a:t>it is important to protect yourself from the sun! spending too much time outdoors in the sun can cause skin cancer thousands of people in australia die from skin cancer each year suspicious  spots on your skin may need to be cut out by the doctor getting sunburnt hurts! so it is important to protect yourself from the sun by, slipping on a T-shirt, slopping on some sunscreen and slapping on a hat </a:t>
            </a:r>
            <a:endParaRPr lang="en-AU" sz="2400" dirty="0"/>
          </a:p>
        </p:txBody>
      </p:sp>
      <p:pic>
        <p:nvPicPr>
          <p:cNvPr id="8194" name="Picture 2" descr="C:\Users\Stephanie\Documents\2015\clipart\Frog clip art\Sunflower_Frogs_by_ScrappinDoodles\sunflower_fro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89647"/>
            <a:ext cx="2282838" cy="205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446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Stephanie\Documents\2015\clipart\Frog clip art\Froggy_Friends_by_ScrappinDoodles\f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2940" y="908720"/>
            <a:ext cx="2240868" cy="4216539"/>
          </a:xfrm>
          <a:prstGeom prst="rect">
            <a:avLst/>
          </a:prstGeom>
          <a:noFill/>
        </p:spPr>
        <p:txBody>
          <a:bodyPr wrap="square" rtlCol="0">
            <a:spAutoFit/>
          </a:bodyPr>
          <a:lstStyle/>
          <a:p>
            <a:r>
              <a:rPr lang="en-AU" sz="1600" b="1" dirty="0" smtClean="0">
                <a:latin typeface="Bookman Old Style" panose="02050604050505020204" pitchFamily="18" charset="0"/>
              </a:rPr>
              <a:t>Commas are usually placed between words in a list.</a:t>
            </a:r>
          </a:p>
          <a:p>
            <a:endParaRPr lang="en-AU" sz="1600" dirty="0" smtClean="0">
              <a:latin typeface="Bookman Old Style" panose="02050604050505020204" pitchFamily="18" charset="0"/>
            </a:endParaRPr>
          </a:p>
          <a:p>
            <a:r>
              <a:rPr lang="en-AU" sz="2000" dirty="0" smtClean="0">
                <a:latin typeface="Bookman Old Style" panose="02050604050505020204" pitchFamily="18" charset="0"/>
              </a:rPr>
              <a:t>Use your editing skills to find the </a:t>
            </a:r>
            <a:r>
              <a:rPr lang="en-AU" sz="2000" b="1" dirty="0" smtClean="0">
                <a:solidFill>
                  <a:srgbClr val="FFFF00"/>
                </a:solidFill>
                <a:latin typeface="Bookman Old Style" panose="02050604050505020204" pitchFamily="18" charset="0"/>
              </a:rPr>
              <a:t>7</a:t>
            </a:r>
            <a:r>
              <a:rPr lang="en-AU" sz="2000" dirty="0" smtClean="0">
                <a:latin typeface="Bookman Old Style" panose="02050604050505020204" pitchFamily="18" charset="0"/>
              </a:rPr>
              <a:t> missing </a:t>
            </a:r>
            <a:r>
              <a:rPr lang="en-AU" sz="2000" b="1" dirty="0" smtClean="0">
                <a:solidFill>
                  <a:srgbClr val="FFFF00"/>
                </a:solidFill>
                <a:latin typeface="Bookman Old Style" panose="02050604050505020204" pitchFamily="18" charset="0"/>
              </a:rPr>
              <a:t>capital letters</a:t>
            </a:r>
            <a:r>
              <a:rPr lang="en-AU" sz="2000" dirty="0" smtClean="0">
                <a:latin typeface="Bookman Old Style" panose="02050604050505020204" pitchFamily="18" charset="0"/>
              </a:rPr>
              <a:t>, </a:t>
            </a:r>
            <a:r>
              <a:rPr lang="en-AU" sz="2000" b="1" dirty="0" smtClean="0">
                <a:solidFill>
                  <a:schemeClr val="accent6">
                    <a:lumMod val="75000"/>
                  </a:schemeClr>
                </a:solidFill>
                <a:latin typeface="Bookman Old Style" panose="02050604050505020204" pitchFamily="18" charset="0"/>
              </a:rPr>
              <a:t>7 full stops </a:t>
            </a:r>
            <a:r>
              <a:rPr lang="en-AU" sz="2000" dirty="0" smtClean="0">
                <a:latin typeface="Bookman Old Style" panose="02050604050505020204" pitchFamily="18" charset="0"/>
              </a:rPr>
              <a:t>and</a:t>
            </a:r>
            <a:r>
              <a:rPr lang="en-AU" sz="2000" b="1" dirty="0" smtClean="0">
                <a:solidFill>
                  <a:schemeClr val="accent6">
                    <a:lumMod val="75000"/>
                  </a:schemeClr>
                </a:solidFill>
                <a:latin typeface="Bookman Old Style" panose="02050604050505020204" pitchFamily="18" charset="0"/>
              </a:rPr>
              <a:t> </a:t>
            </a:r>
            <a:r>
              <a:rPr lang="en-AU" sz="2000" b="1" dirty="0" smtClean="0">
                <a:solidFill>
                  <a:schemeClr val="accent4">
                    <a:lumMod val="60000"/>
                    <a:lumOff val="40000"/>
                  </a:schemeClr>
                </a:solidFill>
                <a:latin typeface="Bookman Old Style" panose="02050604050505020204" pitchFamily="18" charset="0"/>
              </a:rPr>
              <a:t>1 commas</a:t>
            </a:r>
            <a:r>
              <a:rPr lang="en-AU" sz="2000" b="1" dirty="0" smtClean="0">
                <a:latin typeface="Bookman Old Style" panose="02050604050505020204" pitchFamily="18" charset="0"/>
              </a:rPr>
              <a:t>.</a:t>
            </a:r>
            <a:r>
              <a:rPr lang="en-AU" sz="2000" dirty="0" smtClean="0">
                <a:latin typeface="Bookman Old Style" panose="02050604050505020204" pitchFamily="18" charset="0"/>
              </a:rPr>
              <a:t> </a:t>
            </a:r>
            <a:endParaRPr lang="en-AU" dirty="0">
              <a:latin typeface="Bookman Old Style" panose="02050604050505020204" pitchFamily="18" charset="0"/>
            </a:endParaRPr>
          </a:p>
          <a:p>
            <a:endParaRPr lang="en-AU" b="1" dirty="0" smtClean="0">
              <a:latin typeface="Bookman Old Style" panose="02050604050505020204" pitchFamily="18" charset="0"/>
            </a:endParaRPr>
          </a:p>
          <a:p>
            <a:r>
              <a:rPr lang="en-AU" sz="1600" b="1" dirty="0" smtClean="0">
                <a:latin typeface="Bookman Old Style" panose="02050604050505020204" pitchFamily="18" charset="0"/>
              </a:rPr>
              <a:t>Rewrite this passage correctly in your work book</a:t>
            </a:r>
            <a:r>
              <a:rPr lang="en-AU" b="1" dirty="0" smtClean="0">
                <a:latin typeface="Bookman Old Style" panose="02050604050505020204" pitchFamily="18" charset="0"/>
              </a:rPr>
              <a:t>.</a:t>
            </a:r>
            <a:endParaRPr lang="en-AU" b="1" dirty="0">
              <a:latin typeface="Bookman Old Style" panose="02050604050505020204" pitchFamily="18" charset="0"/>
            </a:endParaRPr>
          </a:p>
        </p:txBody>
      </p:sp>
      <p:sp>
        <p:nvSpPr>
          <p:cNvPr id="2" name="TextBox 1"/>
          <p:cNvSpPr txBox="1"/>
          <p:nvPr/>
        </p:nvSpPr>
        <p:spPr>
          <a:xfrm>
            <a:off x="3635896" y="332656"/>
            <a:ext cx="5400600" cy="4893647"/>
          </a:xfrm>
          <a:prstGeom prst="rect">
            <a:avLst/>
          </a:prstGeom>
          <a:noFill/>
        </p:spPr>
        <p:txBody>
          <a:bodyPr wrap="square" rtlCol="0">
            <a:spAutoFit/>
          </a:bodyPr>
          <a:lstStyle/>
          <a:p>
            <a:pPr algn="ctr"/>
            <a:r>
              <a:rPr lang="en-AU" sz="2400" b="1" u="sng" dirty="0" smtClean="0"/>
              <a:t>Frogs</a:t>
            </a:r>
          </a:p>
          <a:p>
            <a:endParaRPr lang="en-AU" sz="2400" dirty="0"/>
          </a:p>
          <a:p>
            <a:pPr algn="just"/>
            <a:r>
              <a:rPr lang="en-AU" sz="2400" dirty="0" smtClean="0"/>
              <a:t>frogs </a:t>
            </a:r>
            <a:r>
              <a:rPr lang="en-AU" sz="2400" dirty="0"/>
              <a:t>are </a:t>
            </a:r>
            <a:r>
              <a:rPr lang="en-AU" sz="2400" dirty="0" smtClean="0"/>
              <a:t>amphibians</a:t>
            </a:r>
            <a:r>
              <a:rPr lang="en-AU" sz="2400" dirty="0"/>
              <a:t> </a:t>
            </a:r>
            <a:r>
              <a:rPr lang="en-AU" sz="2400" dirty="0" smtClean="0"/>
              <a:t>this </a:t>
            </a:r>
            <a:r>
              <a:rPr lang="en-AU" sz="2400" dirty="0"/>
              <a:t>means they live part of their life </a:t>
            </a:r>
            <a:r>
              <a:rPr lang="en-AU" sz="2400" dirty="0" smtClean="0"/>
              <a:t>in </a:t>
            </a:r>
            <a:r>
              <a:rPr lang="en-AU" sz="2400" dirty="0"/>
              <a:t>water and part of it on land </a:t>
            </a:r>
            <a:r>
              <a:rPr lang="en-AU" sz="2400" dirty="0" smtClean="0"/>
              <a:t>frogs  </a:t>
            </a:r>
            <a:r>
              <a:rPr lang="en-AU" sz="2400" dirty="0"/>
              <a:t>have long sticky tongues that flip out fast to </a:t>
            </a:r>
            <a:r>
              <a:rPr lang="en-AU" sz="2400" dirty="0" smtClean="0"/>
              <a:t>help them catch their food they eat worms fish and insects frogs </a:t>
            </a:r>
            <a:r>
              <a:rPr lang="en-AU" sz="2400" dirty="0"/>
              <a:t>have different ways of </a:t>
            </a:r>
            <a:r>
              <a:rPr lang="en-AU" sz="2400" dirty="0" smtClean="0"/>
              <a:t>shielding </a:t>
            </a:r>
            <a:r>
              <a:rPr lang="en-AU" sz="2400" dirty="0"/>
              <a:t>themselves against </a:t>
            </a:r>
            <a:r>
              <a:rPr lang="en-AU" sz="2400" dirty="0" smtClean="0"/>
              <a:t>predators some </a:t>
            </a:r>
            <a:r>
              <a:rPr lang="en-AU" sz="2400" dirty="0"/>
              <a:t>are poisonous  and </a:t>
            </a:r>
            <a:r>
              <a:rPr lang="en-AU" sz="2400" dirty="0" smtClean="0"/>
              <a:t>some have </a:t>
            </a:r>
            <a:r>
              <a:rPr lang="en-AU" sz="2400" dirty="0"/>
              <a:t>brightly colours as a </a:t>
            </a:r>
            <a:r>
              <a:rPr lang="en-AU" sz="2400" dirty="0" smtClean="0"/>
              <a:t>warning some </a:t>
            </a:r>
            <a:r>
              <a:rPr lang="en-AU" sz="2400" dirty="0"/>
              <a:t>puff up to look bigger. </a:t>
            </a:r>
            <a:r>
              <a:rPr lang="en-AU" sz="2400" dirty="0" smtClean="0"/>
              <a:t>most </a:t>
            </a:r>
            <a:r>
              <a:rPr lang="en-AU" sz="2400" dirty="0"/>
              <a:t>use camouflage as a </a:t>
            </a:r>
            <a:r>
              <a:rPr lang="en-AU" sz="2400" dirty="0" smtClean="0"/>
              <a:t>way to protect themselves</a:t>
            </a:r>
            <a:endParaRPr lang="en-AU" sz="2400" dirty="0"/>
          </a:p>
        </p:txBody>
      </p:sp>
      <p:pic>
        <p:nvPicPr>
          <p:cNvPr id="9218" name="Picture 2" descr="C:\Users\Stephanie\Documents\2015\clipart\Frog clip art\Sunflower_Frogs_by_ScrappinDoodles\sunflower_frog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025381"/>
            <a:ext cx="1936618" cy="183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33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F311E-1D84-48A7-A3CB-4567D8503EE6}">
  <ds:schemaRefs>
    <ds:schemaRef ds:uri="http://schemas.microsoft.com/office/infopath/2007/PartnerControl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09E6BC8-B845-4BF3-978F-F8E6AACDC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1661048-E0BC-471B-9587-56F51B6F5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TotalTime>
  <Words>938</Words>
  <Application>Microsoft Macintosh PowerPoint</Application>
  <PresentationFormat>On-screen Show (4:3)</PresentationFormat>
  <Paragraphs>89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Diane Bambridge</cp:lastModifiedBy>
  <cp:revision>38</cp:revision>
  <dcterms:created xsi:type="dcterms:W3CDTF">2015-03-21T07:39:09Z</dcterms:created>
  <dcterms:modified xsi:type="dcterms:W3CDTF">2015-06-27T06:02:54Z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